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aleway-italic.fntdata"/><Relationship Id="rId10" Type="http://schemas.openxmlformats.org/officeDocument/2006/relationships/slide" Target="slides/slide4.xml"/><Relationship Id="rId32" Type="http://schemas.openxmlformats.org/officeDocument/2006/relationships/font" Target="fonts/Raleway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935bc902b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935bc902b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a6794b841a047e6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a6794b841a047e6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a6794b841a047e6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a6794b841a047e6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a6794b841a047e6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a6794b841a047e6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a6794b841a047e6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a6794b841a047e6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30a606da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c30a606da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c30a606da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c30a606da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c30a606da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c30a606da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c30a606da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c30a606da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a6794b841a047e6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a6794b841a047e6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a6794b841a047e6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a6794b841a047e6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935bc902b0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935bc902b0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30a606daf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c30a606daf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a6794b841a047e6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a6794b841a047e6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c4525b85d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c4525b85d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c30a606daf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c30a606daf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94258819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94258819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a6794b841a047e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a6794b841a047e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c30a606d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c30a606d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c30a606daf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c30a606da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a6794b841a047e6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a6794b841a047e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a6794b841a047e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a6794b841a047e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a6794b841a047e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a6794b841a047e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a6794b841a047e6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a6794b841a047e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55">
                <a:solidFill>
                  <a:schemeClr val="accent2"/>
                </a:solidFill>
              </a:rPr>
              <a:t>Single-frame infrared small target detection (SIRST)</a:t>
            </a:r>
            <a:endParaRPr sz="4555">
              <a:solidFill>
                <a:schemeClr val="accent2"/>
              </a:solidFill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6845675" y="4403400"/>
            <a:ext cx="1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TEAM 16  present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SOICT (2022)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989525" y="3451450"/>
            <a:ext cx="31581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Nguyễn Tống Minh - 20204885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Hoàng Trần Nhật Minh - 20204883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Nguyễn Hoàng Phúc - 20204923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Trương Quang Bình - 20200068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Hồ Minh Khôi - 20204917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Simpeff</a:t>
            </a:r>
            <a:endParaRPr/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1246675" y="1998713"/>
            <a:ext cx="27933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IoU, GIoU, and DIoU losses analysis</a:t>
            </a:r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06875"/>
            <a:ext cx="3896001" cy="209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5382025" y="1998700"/>
            <a:ext cx="27933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Simpeff uses DIoU loss to optimize</a:t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176" y="2375075"/>
            <a:ext cx="354330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CCNN</a:t>
            </a: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825" y="1318650"/>
            <a:ext cx="3890025" cy="33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1977050"/>
            <a:ext cx="4136224" cy="2715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5"/>
          <p:cNvCxnSpPr>
            <a:endCxn id="227" idx="3"/>
          </p:cNvCxnSpPr>
          <p:nvPr/>
        </p:nvCxnSpPr>
        <p:spPr>
          <a:xfrm rot="10800000">
            <a:off x="5225100" y="2461313"/>
            <a:ext cx="1351500" cy="13176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35"/>
          <p:cNvSpPr txBox="1"/>
          <p:nvPr/>
        </p:nvSpPr>
        <p:spPr>
          <a:xfrm>
            <a:off x="4572000" y="3157838"/>
            <a:ext cx="653100" cy="3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edge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35"/>
          <p:cNvSpPr txBox="1"/>
          <p:nvPr/>
        </p:nvSpPr>
        <p:spPr>
          <a:xfrm>
            <a:off x="4572000" y="4031363"/>
            <a:ext cx="653100" cy="3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flat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5"/>
          <p:cNvSpPr txBox="1"/>
          <p:nvPr/>
        </p:nvSpPr>
        <p:spPr>
          <a:xfrm>
            <a:off x="4572000" y="2284313"/>
            <a:ext cx="653100" cy="3540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target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35"/>
          <p:cNvSpPr txBox="1"/>
          <p:nvPr/>
        </p:nvSpPr>
        <p:spPr>
          <a:xfrm>
            <a:off x="631113" y="4620300"/>
            <a:ext cx="4332900" cy="3849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Corner</a:t>
            </a: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pixels vary greatly in “</a:t>
            </a:r>
            <a:r>
              <a:rPr b="1"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gradient</a:t>
            </a: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” amplitude and direction.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35"/>
          <p:cNvSpPr/>
          <p:nvPr/>
        </p:nvSpPr>
        <p:spPr>
          <a:xfrm>
            <a:off x="6878325" y="2847525"/>
            <a:ext cx="721200" cy="156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CCNN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318650"/>
            <a:ext cx="4091575" cy="354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6"/>
          <p:cNvCxnSpPr>
            <a:endCxn id="239" idx="3"/>
          </p:cNvCxnSpPr>
          <p:nvPr/>
        </p:nvCxnSpPr>
        <p:spPr>
          <a:xfrm rot="10800000">
            <a:off x="4263125" y="3382150"/>
            <a:ext cx="1953000" cy="7200"/>
          </a:xfrm>
          <a:prstGeom prst="straightConnector1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6"/>
          <p:cNvSpPr txBox="1"/>
          <p:nvPr/>
        </p:nvSpPr>
        <p:spPr>
          <a:xfrm>
            <a:off x="2197925" y="3189700"/>
            <a:ext cx="2065200" cy="384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CONTRAST ENHANCE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9132" y="2004600"/>
            <a:ext cx="2622785" cy="10343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6"/>
          <p:cNvCxnSpPr>
            <a:stCxn id="239" idx="3"/>
          </p:cNvCxnSpPr>
          <p:nvPr/>
        </p:nvCxnSpPr>
        <p:spPr>
          <a:xfrm flipH="1" rot="10800000">
            <a:off x="4263125" y="3014350"/>
            <a:ext cx="1837500" cy="36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6"/>
          <p:cNvCxnSpPr>
            <a:stCxn id="243" idx="0"/>
          </p:cNvCxnSpPr>
          <p:nvPr/>
        </p:nvCxnSpPr>
        <p:spPr>
          <a:xfrm flipH="1" rot="10800000">
            <a:off x="1104550" y="2610775"/>
            <a:ext cx="1347300" cy="11946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36"/>
          <p:cNvSpPr txBox="1"/>
          <p:nvPr/>
        </p:nvSpPr>
        <p:spPr>
          <a:xfrm>
            <a:off x="185800" y="3805375"/>
            <a:ext cx="1837500" cy="3540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Signal is enhanced visually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6"/>
          <p:cNvSpPr txBox="1"/>
          <p:nvPr/>
        </p:nvSpPr>
        <p:spPr>
          <a:xfrm>
            <a:off x="6620025" y="2812425"/>
            <a:ext cx="7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36"/>
          <p:cNvSpPr/>
          <p:nvPr/>
        </p:nvSpPr>
        <p:spPr>
          <a:xfrm>
            <a:off x="6620025" y="2934075"/>
            <a:ext cx="721200" cy="156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CCNN</a:t>
            </a:r>
            <a:endParaRPr/>
          </a:p>
        </p:txBody>
      </p:sp>
      <p:pic>
        <p:nvPicPr>
          <p:cNvPr id="251" name="Google Shape;251;p37"/>
          <p:cNvPicPr preferRelativeResize="0"/>
          <p:nvPr/>
        </p:nvPicPr>
        <p:blipFill rotWithShape="1">
          <a:blip r:embed="rId3">
            <a:alphaModFix/>
          </a:blip>
          <a:srcRect b="0" l="0" r="3100" t="0"/>
          <a:stretch/>
        </p:blipFill>
        <p:spPr>
          <a:xfrm>
            <a:off x="535937" y="3124125"/>
            <a:ext cx="8075725" cy="13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/>
        </p:nvSpPr>
        <p:spPr>
          <a:xfrm>
            <a:off x="3539400" y="2571750"/>
            <a:ext cx="2065200" cy="384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RESNET-34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3" name="Google Shape;253;p37"/>
          <p:cNvCxnSpPr>
            <a:stCxn id="254" idx="2"/>
          </p:cNvCxnSpPr>
          <p:nvPr/>
        </p:nvCxnSpPr>
        <p:spPr>
          <a:xfrm>
            <a:off x="1544250" y="2540025"/>
            <a:ext cx="806700" cy="66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37"/>
          <p:cNvSpPr txBox="1"/>
          <p:nvPr/>
        </p:nvSpPr>
        <p:spPr>
          <a:xfrm>
            <a:off x="729450" y="2155125"/>
            <a:ext cx="16296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skip connection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CCNN</a:t>
            </a:r>
            <a:endParaRPr/>
          </a:p>
        </p:txBody>
      </p:sp>
      <p:pic>
        <p:nvPicPr>
          <p:cNvPr id="260" name="Google Shape;2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825" y="1318650"/>
            <a:ext cx="3890025" cy="33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8"/>
          <p:cNvSpPr/>
          <p:nvPr/>
        </p:nvSpPr>
        <p:spPr>
          <a:xfrm>
            <a:off x="6879625" y="2847525"/>
            <a:ext cx="721200" cy="156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/>
        </p:nvSpPr>
        <p:spPr>
          <a:xfrm>
            <a:off x="4110475" y="1720800"/>
            <a:ext cx="1211400" cy="384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DIoU Loss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3" name="Google Shape;263;p38"/>
          <p:cNvCxnSpPr>
            <a:stCxn id="262" idx="3"/>
          </p:cNvCxnSpPr>
          <p:nvPr/>
        </p:nvCxnSpPr>
        <p:spPr>
          <a:xfrm>
            <a:off x="5321875" y="1913250"/>
            <a:ext cx="1932900" cy="771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38"/>
          <p:cNvSpPr txBox="1"/>
          <p:nvPr/>
        </p:nvSpPr>
        <p:spPr>
          <a:xfrm>
            <a:off x="4110475" y="2186850"/>
            <a:ext cx="1211400" cy="384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CBE Loss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8"/>
          <p:cNvSpPr txBox="1"/>
          <p:nvPr/>
        </p:nvSpPr>
        <p:spPr>
          <a:xfrm>
            <a:off x="4110475" y="2652888"/>
            <a:ext cx="1211400" cy="38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NAdam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4069225" y="3585000"/>
            <a:ext cx="1293900" cy="3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frozen at first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38"/>
          <p:cNvSpPr txBox="1"/>
          <p:nvPr/>
        </p:nvSpPr>
        <p:spPr>
          <a:xfrm>
            <a:off x="4069225" y="3997000"/>
            <a:ext cx="1293900" cy="35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open gradually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8" name="Google Shape;268;p38"/>
          <p:cNvCxnSpPr>
            <a:stCxn id="266" idx="3"/>
          </p:cNvCxnSpPr>
          <p:nvPr/>
        </p:nvCxnSpPr>
        <p:spPr>
          <a:xfrm flipH="1" rot="10800000">
            <a:off x="5363125" y="2913300"/>
            <a:ext cx="982800" cy="848700"/>
          </a:xfrm>
          <a:prstGeom prst="straightConnector1">
            <a:avLst/>
          </a:prstGeom>
          <a:noFill/>
          <a:ln cap="flat" cmpd="sng" w="19050">
            <a:solidFill>
              <a:srgbClr val="EB56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9" name="Google Shape;269;p38"/>
          <p:cNvPicPr preferRelativeResize="0"/>
          <p:nvPr/>
        </p:nvPicPr>
        <p:blipFill rotWithShape="1">
          <a:blip r:embed="rId4">
            <a:alphaModFix/>
          </a:blip>
          <a:srcRect b="5793" l="0" r="0" t="0"/>
          <a:stretch/>
        </p:blipFill>
        <p:spPr>
          <a:xfrm>
            <a:off x="729450" y="2284000"/>
            <a:ext cx="3201800" cy="19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2260150" y="2718213"/>
            <a:ext cx="12939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convergence</a:t>
            </a:r>
            <a:endParaRPr b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Unet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50675"/>
            <a:ext cx="7623801" cy="22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Pyramid Network (FPN)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0"/>
          <p:cNvPicPr preferRelativeResize="0"/>
          <p:nvPr/>
        </p:nvPicPr>
        <p:blipFill rotWithShape="1">
          <a:blip r:embed="rId3">
            <a:alphaModFix/>
          </a:blip>
          <a:srcRect b="39068" l="0" r="0" t="0"/>
          <a:stretch/>
        </p:blipFill>
        <p:spPr>
          <a:xfrm>
            <a:off x="5089600" y="2247200"/>
            <a:ext cx="2729000" cy="20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 rotWithShape="1">
          <a:blip r:embed="rId3">
            <a:alphaModFix/>
          </a:blip>
          <a:srcRect b="0" l="0" r="0" t="57243"/>
          <a:stretch/>
        </p:blipFill>
        <p:spPr>
          <a:xfrm>
            <a:off x="729450" y="2343525"/>
            <a:ext cx="3528200" cy="1884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Dice Loss</a:t>
            </a:r>
            <a:endParaRPr/>
          </a:p>
        </p:txBody>
      </p:sp>
      <p:pic>
        <p:nvPicPr>
          <p:cNvPr id="289" name="Google Shape;2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654" y="2183550"/>
            <a:ext cx="4672300" cy="16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1"/>
          <p:cNvSpPr txBox="1"/>
          <p:nvPr/>
        </p:nvSpPr>
        <p:spPr>
          <a:xfrm>
            <a:off x="2323500" y="4019950"/>
            <a:ext cx="4500600" cy="4002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loss equal to “1 - Dice”.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EXPERIMENT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96" name="Google Shape;296;p42"/>
          <p:cNvSpPr/>
          <p:nvPr/>
        </p:nvSpPr>
        <p:spPr>
          <a:xfrm>
            <a:off x="5208475" y="396975"/>
            <a:ext cx="3935700" cy="47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450" y="1199525"/>
            <a:ext cx="3935749" cy="31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2"/>
          <p:cNvSpPr txBox="1"/>
          <p:nvPr>
            <p:ph type="ctrTitle"/>
          </p:nvPr>
        </p:nvSpPr>
        <p:spPr>
          <a:xfrm>
            <a:off x="729450" y="1937925"/>
            <a:ext cx="4130100" cy="1664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2"/>
                </a:solidFill>
              </a:rPr>
              <a:t>PRACTICAL </a:t>
            </a:r>
            <a:r>
              <a:rPr lang="en-GB" sz="3600">
                <a:solidFill>
                  <a:schemeClr val="accent2"/>
                </a:solidFill>
              </a:rPr>
              <a:t>RESULT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729450" y="4341025"/>
            <a:ext cx="1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TEAM 16  present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SOICT (2022)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and processing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25" y="2150025"/>
            <a:ext cx="2687683" cy="213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9968" y="2150025"/>
            <a:ext cx="2687683" cy="2134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9005" y="2150025"/>
            <a:ext cx="2687670" cy="21344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3"/>
          <p:cNvSpPr txBox="1"/>
          <p:nvPr/>
        </p:nvSpPr>
        <p:spPr>
          <a:xfrm>
            <a:off x="2321700" y="4480000"/>
            <a:ext cx="4500600" cy="4002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Many different  angles, apart from clouds, buildings, etc. 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INTRODUCE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5208475" y="396975"/>
            <a:ext cx="3935700" cy="47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450" y="1199525"/>
            <a:ext cx="3935749" cy="31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 txBox="1"/>
          <p:nvPr>
            <p:ph type="ctrTitle"/>
          </p:nvPr>
        </p:nvSpPr>
        <p:spPr>
          <a:xfrm>
            <a:off x="729450" y="1937925"/>
            <a:ext cx="4130100" cy="1664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2"/>
                </a:solidFill>
              </a:rPr>
              <a:t>THE PROBLEM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729450" y="4341025"/>
            <a:ext cx="1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TEAM 16  present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SOICT (2022)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and processing</a:t>
            </a: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53850"/>
            <a:ext cx="3757820" cy="298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/>
        </p:nvSpPr>
        <p:spPr>
          <a:xfrm>
            <a:off x="1781325" y="2758650"/>
            <a:ext cx="1554300" cy="4926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90 </a:t>
            </a:r>
            <a:endParaRPr b="1" i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44"/>
          <p:cNvSpPr txBox="1"/>
          <p:nvPr/>
        </p:nvSpPr>
        <p:spPr>
          <a:xfrm>
            <a:off x="1781325" y="3286875"/>
            <a:ext cx="1554300" cy="4926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b="1" i="1"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44"/>
          <p:cNvSpPr txBox="1"/>
          <p:nvPr/>
        </p:nvSpPr>
        <p:spPr>
          <a:xfrm>
            <a:off x="1781325" y="2307525"/>
            <a:ext cx="1554300" cy="40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train-test split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evaluation</a:t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75" y="2859300"/>
            <a:ext cx="3842551" cy="1680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 rotWithShape="1">
          <a:blip r:embed="rId4">
            <a:alphaModFix/>
          </a:blip>
          <a:srcRect b="30666" l="11740" r="11976" t="6786"/>
          <a:stretch/>
        </p:blipFill>
        <p:spPr>
          <a:xfrm>
            <a:off x="4572000" y="2936975"/>
            <a:ext cx="3982525" cy="1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729450" y="2394750"/>
            <a:ext cx="3598200" cy="3849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Metrics</a:t>
            </a:r>
            <a:r>
              <a:rPr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: Detection Rate and False Alarm Rate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4572000" y="4170125"/>
            <a:ext cx="560700" cy="3693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Lato"/>
                <a:ea typeface="Lato"/>
                <a:cs typeface="Lato"/>
                <a:sym typeface="Lato"/>
              </a:rPr>
              <a:t>&gt; 0.0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45"/>
          <p:cNvSpPr txBox="1"/>
          <p:nvPr/>
        </p:nvSpPr>
        <p:spPr>
          <a:xfrm>
            <a:off x="5860200" y="4170125"/>
            <a:ext cx="560700" cy="3693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Lato"/>
                <a:ea typeface="Lato"/>
                <a:cs typeface="Lato"/>
                <a:sym typeface="Lato"/>
              </a:rPr>
              <a:t>&gt; 0.5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45"/>
          <p:cNvSpPr txBox="1"/>
          <p:nvPr/>
        </p:nvSpPr>
        <p:spPr>
          <a:xfrm>
            <a:off x="7249050" y="4170125"/>
            <a:ext cx="560700" cy="369300"/>
          </a:xfrm>
          <a:prstGeom prst="rect">
            <a:avLst/>
          </a:prstGeom>
          <a:solidFill>
            <a:srgbClr val="E9ED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latin typeface="Lato"/>
                <a:ea typeface="Lato"/>
                <a:cs typeface="Lato"/>
                <a:sym typeface="Lato"/>
              </a:rPr>
              <a:t>1.0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5799009" y="2379300"/>
            <a:ext cx="1528500" cy="384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IoU threshold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729450" y="1318650"/>
            <a:ext cx="381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Comparison and analysis</a:t>
            </a:r>
            <a:endParaRPr/>
          </a:p>
        </p:txBody>
      </p:sp>
      <p:pic>
        <p:nvPicPr>
          <p:cNvPr id="335" name="Google Shape;3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25" y="1620573"/>
            <a:ext cx="3817750" cy="308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/>
        </p:nvSpPr>
        <p:spPr>
          <a:xfrm>
            <a:off x="729450" y="2171300"/>
            <a:ext cx="370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All in all, the </a:t>
            </a:r>
            <a:r>
              <a:rPr b="1" lang="en-GB" sz="1600">
                <a:latin typeface="Lato"/>
                <a:ea typeface="Lato"/>
                <a:cs typeface="Lato"/>
                <a:sym typeface="Lato"/>
              </a:rPr>
              <a:t>U-Net model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yielded the best result overall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, with a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close runner-up in detection rate (98.43%), low false-alarm rate (0.14%), and top-end perfect-detection rate (92.93%).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DEMO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42" name="Google Shape;342;p47"/>
          <p:cNvSpPr/>
          <p:nvPr/>
        </p:nvSpPr>
        <p:spPr>
          <a:xfrm>
            <a:off x="5208475" y="396975"/>
            <a:ext cx="3935700" cy="47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450" y="1199525"/>
            <a:ext cx="3935749" cy="31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7"/>
          <p:cNvSpPr txBox="1"/>
          <p:nvPr>
            <p:ph type="ctrTitle"/>
          </p:nvPr>
        </p:nvSpPr>
        <p:spPr>
          <a:xfrm>
            <a:off x="729450" y="1937925"/>
            <a:ext cx="4130100" cy="1664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2"/>
                </a:solidFill>
              </a:rPr>
              <a:t>THE MODEL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729450" y="4341025"/>
            <a:ext cx="1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TEAM 16  present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SOICT (2022)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ctrTitle"/>
          </p:nvPr>
        </p:nvSpPr>
        <p:spPr>
          <a:xfrm>
            <a:off x="729450" y="1322450"/>
            <a:ext cx="7688100" cy="24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55">
                <a:solidFill>
                  <a:schemeClr val="accent2"/>
                </a:solidFill>
              </a:rPr>
              <a:t>Single-frame infrared small target detection (SIRST)</a:t>
            </a:r>
            <a:endParaRPr sz="38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>
                <a:solidFill>
                  <a:schemeClr val="accent2"/>
                </a:solidFill>
              </a:rPr>
              <a:t>							</a:t>
            </a:r>
            <a:endParaRPr sz="4900">
              <a:solidFill>
                <a:srgbClr val="EB5600"/>
              </a:solidFill>
            </a:endParaRPr>
          </a:p>
        </p:txBody>
      </p:sp>
      <p:sp>
        <p:nvSpPr>
          <p:cNvPr id="351" name="Google Shape;351;p48"/>
          <p:cNvSpPr txBox="1"/>
          <p:nvPr/>
        </p:nvSpPr>
        <p:spPr>
          <a:xfrm>
            <a:off x="6904875" y="4403400"/>
            <a:ext cx="1512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TEAM 16  present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SOICT (2022)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48"/>
          <p:cNvSpPr txBox="1"/>
          <p:nvPr/>
        </p:nvSpPr>
        <p:spPr>
          <a:xfrm>
            <a:off x="6324375" y="3270475"/>
            <a:ext cx="1409100" cy="7851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END</a:t>
            </a:r>
            <a:endParaRPr b="1" sz="3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Infrared small target detection (IRST)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12951" l="7258" r="8138" t="11261"/>
          <a:stretch/>
        </p:blipFill>
        <p:spPr>
          <a:xfrm>
            <a:off x="433300" y="2051838"/>
            <a:ext cx="1791126" cy="120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4100" y="2006225"/>
            <a:ext cx="4112599" cy="250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00" y="3258563"/>
            <a:ext cx="1791124" cy="1203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6799375" y="2040750"/>
            <a:ext cx="2064000" cy="10620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 objects emit IR radiation…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“HOTTER OBJECT, MORE IR”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7"/>
          <p:cNvSpPr txBox="1"/>
          <p:nvPr/>
        </p:nvSpPr>
        <p:spPr>
          <a:xfrm>
            <a:off x="6798775" y="3792825"/>
            <a:ext cx="2065200" cy="384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MONITORING SYSTEM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7"/>
          <p:cNvSpPr/>
          <p:nvPr/>
        </p:nvSpPr>
        <p:spPr>
          <a:xfrm rot="-5400000">
            <a:off x="7604875" y="3145687"/>
            <a:ext cx="453000" cy="60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Challenges</a:t>
            </a:r>
            <a:endParaRPr/>
          </a:p>
        </p:txBody>
      </p:sp>
      <p:sp>
        <p:nvSpPr>
          <p:cNvPr id="159" name="Google Shape;159;p28"/>
          <p:cNvSpPr txBox="1"/>
          <p:nvPr/>
        </p:nvSpPr>
        <p:spPr>
          <a:xfrm>
            <a:off x="6799375" y="2040750"/>
            <a:ext cx="2064000" cy="1062000"/>
          </a:xfrm>
          <a:prstGeom prst="rect">
            <a:avLst/>
          </a:prstGeom>
          <a:solidFill>
            <a:srgbClr val="EB56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 objects emit IR radiation…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“HOTTER OBJECT, MORE IR”</a:t>
            </a:r>
            <a:endParaRPr b="1"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6798775" y="3874975"/>
            <a:ext cx="2065200" cy="3849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MONITORING SYSTEM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28"/>
          <p:cNvSpPr/>
          <p:nvPr/>
        </p:nvSpPr>
        <p:spPr>
          <a:xfrm rot="-5400000">
            <a:off x="7569825" y="3186774"/>
            <a:ext cx="453000" cy="60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3888601" cy="31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2405225" y="1853850"/>
            <a:ext cx="199800" cy="231000"/>
          </a:xfrm>
          <a:prstGeom prst="rect">
            <a:avLst/>
          </a:prstGeom>
          <a:noFill/>
          <a:ln cap="flat" cmpd="sng" w="28575">
            <a:solidFill>
              <a:srgbClr val="EB5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28"/>
          <p:cNvSpPr/>
          <p:nvPr/>
        </p:nvSpPr>
        <p:spPr>
          <a:xfrm rot="-3732791">
            <a:off x="2080602" y="2169260"/>
            <a:ext cx="453041" cy="43479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/>
        </p:nvSpPr>
        <p:spPr>
          <a:xfrm>
            <a:off x="4898675" y="3255325"/>
            <a:ext cx="1681200" cy="384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atmosphere noise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p28"/>
          <p:cNvCxnSpPr>
            <a:endCxn id="165" idx="1"/>
          </p:cNvCxnSpPr>
          <p:nvPr/>
        </p:nvCxnSpPr>
        <p:spPr>
          <a:xfrm>
            <a:off x="3846575" y="3011575"/>
            <a:ext cx="1052100" cy="43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cxnSp>
        <p:nvCxnSpPr>
          <p:cNvPr id="167" name="Google Shape;167;p28"/>
          <p:cNvCxnSpPr>
            <a:endCxn id="165" idx="1"/>
          </p:cNvCxnSpPr>
          <p:nvPr/>
        </p:nvCxnSpPr>
        <p:spPr>
          <a:xfrm flipH="1" rot="10800000">
            <a:off x="3695975" y="3447775"/>
            <a:ext cx="1202700" cy="67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8"/>
          <p:cNvCxnSpPr>
            <a:endCxn id="165" idx="1"/>
          </p:cNvCxnSpPr>
          <p:nvPr/>
        </p:nvCxnSpPr>
        <p:spPr>
          <a:xfrm>
            <a:off x="3380975" y="3422275"/>
            <a:ext cx="1517700" cy="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diamond"/>
          </a:ln>
        </p:spPr>
      </p:cxnSp>
      <p:sp>
        <p:nvSpPr>
          <p:cNvPr id="169" name="Google Shape;169;p28"/>
          <p:cNvSpPr/>
          <p:nvPr/>
        </p:nvSpPr>
        <p:spPr>
          <a:xfrm rot="5400000">
            <a:off x="5956900" y="3430225"/>
            <a:ext cx="479100" cy="967200"/>
          </a:xfrm>
          <a:prstGeom prst="bentUpArrow">
            <a:avLst>
              <a:gd fmla="val 25000" name="adj1"/>
              <a:gd fmla="val 2262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729438" y="2688450"/>
            <a:ext cx="1440900" cy="585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small disrupted </a:t>
            </a:r>
            <a:endParaRPr b="1"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targets</a:t>
            </a:r>
            <a:endParaRPr b="1" i="1"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METHODOLOGY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5208475" y="396975"/>
            <a:ext cx="3935700" cy="474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8450" y="1199525"/>
            <a:ext cx="3935749" cy="31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>
            <p:ph type="ctrTitle"/>
          </p:nvPr>
        </p:nvSpPr>
        <p:spPr>
          <a:xfrm>
            <a:off x="729450" y="1937925"/>
            <a:ext cx="4130100" cy="16647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2"/>
                </a:solidFill>
              </a:rPr>
              <a:t>MODEL </a:t>
            </a:r>
            <a:endParaRPr sz="360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accent2"/>
                </a:solidFill>
              </a:rPr>
              <a:t>PROPOSAL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179" name="Google Shape;179;p29"/>
          <p:cNvSpPr txBox="1"/>
          <p:nvPr/>
        </p:nvSpPr>
        <p:spPr>
          <a:xfrm>
            <a:off x="729450" y="4341025"/>
            <a:ext cx="157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TEAM 16  present</a:t>
            </a:r>
            <a:endParaRPr sz="12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SOICT (2022)</a:t>
            </a:r>
            <a:endParaRPr sz="9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Simpeff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2019, "a simple and efficient network for small target detection" has been proposed by Moran Ju et 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725" y="2697625"/>
            <a:ext cx="8414550" cy="135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Simpeff</a:t>
            </a:r>
            <a:endParaRPr/>
          </a:p>
        </p:txBody>
      </p:sp>
      <p:sp>
        <p:nvSpPr>
          <p:cNvPr id="192" name="Google Shape;192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Dilated convolution:</a:t>
            </a:r>
            <a:br>
              <a:rPr lang="en-GB"/>
            </a:br>
            <a:r>
              <a:rPr lang="en-GB"/>
              <a:t>(a) dilated rate=1, </a:t>
            </a:r>
            <a:br>
              <a:rPr lang="en-GB"/>
            </a:br>
            <a:r>
              <a:rPr lang="en-GB"/>
              <a:t>(b) dilated rate=2, </a:t>
            </a:r>
            <a:br>
              <a:rPr lang="en-GB"/>
            </a:br>
            <a:r>
              <a:rPr lang="en-GB"/>
              <a:t>(c) dilated rate=4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                                                         Dilated module</a:t>
            </a:r>
            <a:endParaRPr/>
          </a:p>
        </p:txBody>
      </p:sp>
      <p:pic>
        <p:nvPicPr>
          <p:cNvPr id="193" name="Google Shape;1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850" y="158750"/>
            <a:ext cx="5061624" cy="17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0238" y="2078875"/>
            <a:ext cx="3460850" cy="28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Simpeff</a:t>
            </a:r>
            <a:endParaRPr/>
          </a:p>
        </p:txBody>
      </p:sp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Passthrough layer					     </a:t>
            </a:r>
            <a:r>
              <a:rPr lang="en-GB"/>
              <a:t>Passthrough module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50" y="2472950"/>
            <a:ext cx="4374126" cy="21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500" y="1636039"/>
            <a:ext cx="2849200" cy="31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Simpeff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Simpeff architecture</a:t>
            </a:r>
            <a:endParaRPr/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116963" y="296912"/>
            <a:ext cx="2764000" cy="604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